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2" r:id="rId6"/>
    <p:sldId id="627" r:id="rId7"/>
    <p:sldId id="632" r:id="rId8"/>
    <p:sldId id="626" r:id="rId9"/>
    <p:sldId id="628" r:id="rId10"/>
    <p:sldId id="634" r:id="rId11"/>
    <p:sldId id="604" r:id="rId12"/>
    <p:sldId id="629" r:id="rId13"/>
    <p:sldId id="631" r:id="rId14"/>
    <p:sldId id="63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959C8D-1256-799F-CFD1-0811F992E274}" name="Alistair Russell-Smith" initials="AR" userId="S::Alistair_Russell-Smith@spenceandpartners.co.uk::7269823e-42e0-4e01-9186-bf13cab202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50"/>
    <a:srgbClr val="687100"/>
    <a:srgbClr val="8F7F5C"/>
    <a:srgbClr val="1A1918"/>
    <a:srgbClr val="FFFFFF"/>
    <a:srgbClr val="A2BDF8"/>
    <a:srgbClr val="E4053C"/>
    <a:srgbClr val="FC007F"/>
    <a:srgbClr val="E5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B3051-F5B4-4059-807E-39DD6794916F}" v="29" dt="2025-11-11T09:10:28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DDA5AB-C1ED-4018-9C01-1BDA2EB6A3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034E2-2BBD-41BC-81C5-D534DB3EF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260E-D3E8-4716-A290-773172C442C0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2C9A3-FE49-482A-A6C7-EE2C231E0D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69F00-88C9-41F5-98BD-5B19982BA3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F307E-AEDF-4D94-AC53-56C3E9A55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0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4B9E-3C62-4213-BE61-2840FBE7954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359F-527E-4D20-9949-6B2B92DAB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6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0FC537-B571-432E-9569-8D87FD6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15254B-ACA1-4985-8F15-6718173D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1413" y="6470089"/>
            <a:ext cx="2743200" cy="251386"/>
          </a:xfrm>
        </p:spPr>
        <p:txBody>
          <a:bodyPr/>
          <a:lstStyle/>
          <a:p>
            <a:fld id="{1BD62EE1-F323-493E-BDAB-305D503DAE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CE7A3-19A2-4001-AA04-DB3D99E7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3" y="1998834"/>
            <a:ext cx="10713512" cy="4257675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BC2A4-5D8A-423C-A10A-6BF16EACFB4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797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BD2227-B9CF-0E49-97D7-962BD9D89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7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F1F54F-E860-594E-A97E-A8FB4EFDF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45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01604-D2AF-9044-8DE8-C2858167B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64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5ABFE-7084-054D-8A4A-BE0DBE929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31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AD6269-31A5-3C42-9D9A-A4DB10966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21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green shirt&#10;&#10;Description automatically generated">
            <a:extLst>
              <a:ext uri="{FF2B5EF4-FFF2-40B4-BE49-F238E27FC236}">
                <a16:creationId xmlns:a16="http://schemas.microsoft.com/office/drawing/2014/main" id="{AF031F62-42EF-F74A-8ADE-365FEBAC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20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D3D2B5E0-8A2E-D84B-8DBB-F25B55F6C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93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dark room&#10;&#10;Description automatically generated">
            <a:extLst>
              <a:ext uri="{FF2B5EF4-FFF2-40B4-BE49-F238E27FC236}">
                <a16:creationId xmlns:a16="http://schemas.microsoft.com/office/drawing/2014/main" id="{09D56248-A40B-5248-B895-3B8C5CE3C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15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8FE233F5-FDFC-6943-BFF4-035446293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183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a dark room&#10;&#10;Description automatically generated">
            <a:extLst>
              <a:ext uri="{FF2B5EF4-FFF2-40B4-BE49-F238E27FC236}">
                <a16:creationId xmlns:a16="http://schemas.microsoft.com/office/drawing/2014/main" id="{0EFFFA06-E133-CA4F-8158-EBDE56C17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78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0FC537-B571-432E-9569-8D87FD6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15254B-ACA1-4985-8F15-6718173D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1413" y="6470089"/>
            <a:ext cx="2743200" cy="251386"/>
          </a:xfrm>
        </p:spPr>
        <p:txBody>
          <a:bodyPr/>
          <a:lstStyle/>
          <a:p>
            <a:fld id="{1BD62EE1-F323-493E-BDAB-305D503DAE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CE7A3-19A2-4001-AA04-DB3D99E7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2" y="1998835"/>
            <a:ext cx="4827571" cy="32316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BC2A4-5D8A-423C-A10A-6BF16EACFB4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319819-9945-4926-B30B-D0BA4668C7C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42198" y="1998834"/>
            <a:ext cx="4827600" cy="4257675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2400BD-6878-49E7-89D4-CD72682AAE0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2203" y="2399167"/>
            <a:ext cx="4827570" cy="3857342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730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5CBB3-5726-2F44-AC21-F36A3CF3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858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49EE1B-8B46-2640-9F36-5BEDC3523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68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26C05-9925-204D-811C-860D98550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9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over/Section Brea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FE1681DE-EA6E-614F-BAA3-261103EA3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383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3227B9A-70B7-4949-9B9E-7943FCD52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80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849CF4E9-A8F0-4942-94F6-299493A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957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230BCC-1A39-473F-ABDD-9853ACEA5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"/>
            <a:ext cx="12192000" cy="68578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535722-84CA-4880-93BF-A83F0D8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9" y="483204"/>
            <a:ext cx="8627536" cy="69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D2226B-AA11-4494-8AF4-F0FD98850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785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" y="0"/>
            <a:ext cx="121914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43FE9-CA3B-483A-8D18-B5EA8B0405F7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ADAAD5-CC84-445F-BD3D-624B414B6E8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69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0"/>
            <a:ext cx="12192000" cy="6857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FC52C-7A33-4D6A-94B2-E5E6FDD21C2B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FBD686-BCAE-421B-B75C-2BAA002C3C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372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586E9-70CA-4AE4-990E-606C9AF44594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78D2AA-0E3E-4D61-A5D5-C5847FA3202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3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0FC537-B571-432E-9569-8D87FD6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15254B-ACA1-4985-8F15-6718173D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1413" y="6470089"/>
            <a:ext cx="2743200" cy="251386"/>
          </a:xfrm>
        </p:spPr>
        <p:txBody>
          <a:bodyPr/>
          <a:lstStyle/>
          <a:p>
            <a:fld id="{1BD62EE1-F323-493E-BDAB-305D503DAE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CE7A3-19A2-4001-AA04-DB3D99E7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2" y="1998835"/>
            <a:ext cx="4827571" cy="32316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BC2A4-5D8A-423C-A10A-6BF16EACFB4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2400BD-6878-49E7-89D4-CD72682AAE0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2203" y="2399167"/>
            <a:ext cx="4827570" cy="3857342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18D269-37F4-4B7F-A143-552C1DB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642198" y="1998834"/>
            <a:ext cx="4827600" cy="4257675"/>
          </a:xfr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0937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0"/>
            <a:ext cx="121914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54235-B3DF-46F9-B4C3-B592E2A5B3F5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7F6003-6F5A-4AF3-B5B0-7F8EBA6857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224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" y="0"/>
            <a:ext cx="121914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97440-D2E9-4261-A154-14D20FBCB26D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879FA5-411F-4C62-990D-F837D40E3D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776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59D9B-F986-4496-9F90-F4DACA7D56EB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285525-9CE7-479C-99E4-F1B92609C3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177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E55B7-C100-4125-8490-3B362E3F3C25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0A4067-DEB4-4DBA-948B-35A3DA31378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932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568E2-AC31-415C-BD45-3C1C8D567559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D15D87-7349-4BB0-8AFB-CCCCC51E1F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128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A5B24-6789-4224-B2F7-AD0F4BEE3AAF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3C32E7-1BA8-4727-902E-51AFAA41200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52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0385E-C0D0-442B-B051-97BCA5DF5E80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6637AC-5F73-446A-8122-C95736E6B2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931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E800E-9BF0-4104-ADC4-8A79D7D0DBD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1A910B-78B5-408C-A6E0-309608D589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855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BAC9D-1976-4739-A80E-643CB550AE5E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D02829-7FCB-42EA-8368-2DB7491267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635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79F82-FAD8-41DC-8FBB-6E6EB802FEA7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400DE3-16EB-4B59-89C0-6B2A6B2C8CA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9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0FC537-B571-432E-9569-8D87FD6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15254B-ACA1-4985-8F15-6718173D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1413" y="6470089"/>
            <a:ext cx="2743200" cy="251386"/>
          </a:xfrm>
        </p:spPr>
        <p:txBody>
          <a:bodyPr/>
          <a:lstStyle/>
          <a:p>
            <a:fld id="{1BD62EE1-F323-493E-BDAB-305D503DAE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CE7A3-19A2-4001-AA04-DB3D99E7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2" y="1998834"/>
            <a:ext cx="4827571" cy="4257675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  <a:lvl2pPr marL="685800" indent="-349200">
              <a:buFont typeface="Courier New" panose="02070309020205020404" pitchFamily="49" charset="0"/>
              <a:buChar char="o"/>
              <a:defRPr sz="1600"/>
            </a:lvl2pPr>
            <a:lvl3pPr marL="1143000" indent="-349200">
              <a:buFont typeface="Courier New" panose="02070309020205020404" pitchFamily="49" charset="0"/>
              <a:buChar char="o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BC2A4-5D8A-423C-A10A-6BF16EACFB4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319819-9945-4926-B30B-D0BA4668C7C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642198" y="1998834"/>
            <a:ext cx="4827600" cy="4257675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1316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10A12-0F41-4A3F-AD8D-E09F3C12AE42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A2F8D1-AA8E-4483-AA19-F01228A0FC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891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EC89D-D7DC-4C17-9582-08D5121AD86F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9A8733-FE03-4F19-9BB5-2FD8F3354D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111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7348E-84B9-4BDE-BA07-F69F97A228B4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E87D62-65E2-4C5B-93FC-FB88488842A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097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49FE9-B6E0-4413-8FAA-4EBFC76224AF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99F586-473D-4D9A-91A1-387E4F98986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369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798C4-ACD9-43FE-A213-9418FABC0FE0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1E7405-211E-4F67-9F17-0F1DB2660A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245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771CE-E9A2-414C-9051-3F76C3B54C6B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5182BD-04BD-4C0B-B678-5998EEC6789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640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6CD47-2F23-493F-A128-F37C20E8EBD5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C75715-B729-4D37-8857-9CEF155B30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743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AEF82-A93D-34D9-BCCB-A665FF99DAFD}"/>
              </a:ext>
            </a:extLst>
          </p:cNvPr>
          <p:cNvSpPr/>
          <p:nvPr userDrawn="1"/>
        </p:nvSpPr>
        <p:spPr>
          <a:xfrm>
            <a:off x="0" y="0"/>
            <a:ext cx="12192000" cy="6857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35722-84CA-4880-93BF-A83F0D8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9" y="483204"/>
            <a:ext cx="8627536" cy="69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D2226B-AA11-4494-8AF4-F0FD98850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9CAD047-DFA1-74D6-DCDB-3F797383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84" y="547737"/>
            <a:ext cx="1476374" cy="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62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AEF82-A93D-34D9-BCCB-A665FF99DAFD}"/>
              </a:ext>
            </a:extLst>
          </p:cNvPr>
          <p:cNvSpPr/>
          <p:nvPr userDrawn="1"/>
        </p:nvSpPr>
        <p:spPr>
          <a:xfrm>
            <a:off x="0" y="0"/>
            <a:ext cx="12192000" cy="6857858"/>
          </a:xfrm>
          <a:prstGeom prst="rect">
            <a:avLst/>
          </a:prstGeom>
          <a:solidFill>
            <a:srgbClr val="687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35722-84CA-4880-93BF-A83F0D8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9" y="483204"/>
            <a:ext cx="8627536" cy="69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D2226B-AA11-4494-8AF4-F0FD98850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9CAD047-DFA1-74D6-DCDB-3F797383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84" y="547737"/>
            <a:ext cx="1476374" cy="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62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AEF82-A93D-34D9-BCCB-A665FF99DAFD}"/>
              </a:ext>
            </a:extLst>
          </p:cNvPr>
          <p:cNvSpPr/>
          <p:nvPr userDrawn="1"/>
        </p:nvSpPr>
        <p:spPr>
          <a:xfrm>
            <a:off x="0" y="0"/>
            <a:ext cx="12192000" cy="6857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35722-84CA-4880-93BF-A83F0D8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9" y="483204"/>
            <a:ext cx="8627536" cy="69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D2226B-AA11-4494-8AF4-F0FD98850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9CAD047-DFA1-74D6-DCDB-3F797383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84" y="547737"/>
            <a:ext cx="1476374" cy="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/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74623B-5758-714A-A109-94F3E77C2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065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AEF82-A93D-34D9-BCCB-A665FF99DAFD}"/>
              </a:ext>
            </a:extLst>
          </p:cNvPr>
          <p:cNvSpPr/>
          <p:nvPr userDrawn="1"/>
        </p:nvSpPr>
        <p:spPr>
          <a:xfrm>
            <a:off x="0" y="0"/>
            <a:ext cx="12192000" cy="6857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35722-84CA-4880-93BF-A83F0D8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9" y="483204"/>
            <a:ext cx="8627536" cy="69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D2226B-AA11-4494-8AF4-F0FD98850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9CAD047-DFA1-74D6-DCDB-3F797383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84" y="547737"/>
            <a:ext cx="1476374" cy="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11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AEF82-A93D-34D9-BCCB-A665FF99DAFD}"/>
              </a:ext>
            </a:extLst>
          </p:cNvPr>
          <p:cNvSpPr/>
          <p:nvPr userDrawn="1"/>
        </p:nvSpPr>
        <p:spPr>
          <a:xfrm>
            <a:off x="0" y="0"/>
            <a:ext cx="12192000" cy="68578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35722-84CA-4880-93BF-A83F0D8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9" y="483204"/>
            <a:ext cx="8627536" cy="69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D2226B-AA11-4494-8AF4-F0FD98850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9CAD047-DFA1-74D6-DCDB-3F797383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84" y="547737"/>
            <a:ext cx="1476374" cy="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81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AEF82-A93D-34D9-BCCB-A665FF99DAFD}"/>
              </a:ext>
            </a:extLst>
          </p:cNvPr>
          <p:cNvSpPr/>
          <p:nvPr userDrawn="1"/>
        </p:nvSpPr>
        <p:spPr>
          <a:xfrm>
            <a:off x="0" y="0"/>
            <a:ext cx="12192000" cy="6857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535722-84CA-4880-93BF-A83F0D8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9" y="483204"/>
            <a:ext cx="8627536" cy="69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D2226B-AA11-4494-8AF4-F0FD98850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9349" y="1997419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9CAD047-DFA1-74D6-DCDB-3F7973831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84" y="547737"/>
            <a:ext cx="1476374" cy="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8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8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29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29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29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29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2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29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EC8212-1A3D-5F4F-A8BF-FA639056D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635EA-A576-1D47-94CE-9CFE83CFC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74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5A5DD-D121-E446-A817-2E13C5531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18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16FCB-615D-D340-B9EF-2CE960DB8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date here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87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36DF39A-7930-4A86-8D8C-9F8427E6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519" y="6470089"/>
            <a:ext cx="2743200" cy="251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586EC-D5CE-4778-9D43-A5749D203C45}"/>
              </a:ext>
            </a:extLst>
          </p:cNvPr>
          <p:cNvCxnSpPr>
            <a:cxnSpLocks/>
          </p:cNvCxnSpPr>
          <p:nvPr userDrawn="1"/>
        </p:nvCxnSpPr>
        <p:spPr>
          <a:xfrm>
            <a:off x="702059" y="1232033"/>
            <a:ext cx="10778482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125193-BA48-4A9D-BCE7-69AD6E62AD0B}"/>
              </a:ext>
            </a:extLst>
          </p:cNvPr>
          <p:cNvCxnSpPr>
            <a:cxnSpLocks/>
          </p:cNvCxnSpPr>
          <p:nvPr userDrawn="1"/>
        </p:nvCxnSpPr>
        <p:spPr>
          <a:xfrm>
            <a:off x="702059" y="6428071"/>
            <a:ext cx="10778482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173D5836-E76B-47E1-AC71-4955B0441870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77" y="526330"/>
            <a:ext cx="1455611" cy="335495"/>
          </a:xfrm>
          <a:prstGeom prst="rect">
            <a:avLst/>
          </a:prstGeom>
        </p:spPr>
      </p:pic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D75A488D-2A8B-436D-BE7E-5C538554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F60092A-AF0E-4B35-9862-80DF373F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112" y="1971675"/>
            <a:ext cx="10760376" cy="4217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349200"/>
            <a:r>
              <a:rPr lang="en-GB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Date Placeholder 3">
            <a:extLst>
              <a:ext uri="{FF2B5EF4-FFF2-40B4-BE49-F238E27FC236}">
                <a16:creationId xmlns:a16="http://schemas.microsoft.com/office/drawing/2014/main" id="{60F51D94-41DF-4081-AFFF-7BBEE7BF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79" y="6470089"/>
            <a:ext cx="1748590" cy="26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Private &amp; Confidential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382003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40" r:id="rId2"/>
    <p:sldLayoutId id="2147483762" r:id="rId3"/>
    <p:sldLayoutId id="2147483741" r:id="rId4"/>
    <p:sldLayoutId id="2147483730" r:id="rId5"/>
    <p:sldLayoutId id="2147483685" r:id="rId6"/>
    <p:sldLayoutId id="2147483692" r:id="rId7"/>
    <p:sldLayoutId id="2147483678" r:id="rId8"/>
    <p:sldLayoutId id="2147483686" r:id="rId9"/>
    <p:sldLayoutId id="2147483693" r:id="rId10"/>
    <p:sldLayoutId id="2147483680" r:id="rId11"/>
    <p:sldLayoutId id="2147483684" r:id="rId12"/>
    <p:sldLayoutId id="2147483695" r:id="rId13"/>
    <p:sldLayoutId id="2147483679" r:id="rId14"/>
    <p:sldLayoutId id="2147483687" r:id="rId15"/>
    <p:sldLayoutId id="2147483691" r:id="rId16"/>
    <p:sldLayoutId id="2147483681" r:id="rId17"/>
    <p:sldLayoutId id="2147483688" r:id="rId18"/>
    <p:sldLayoutId id="2147483694" r:id="rId19"/>
    <p:sldLayoutId id="2147483682" r:id="rId20"/>
    <p:sldLayoutId id="2147483689" r:id="rId21"/>
    <p:sldLayoutId id="2147483697" r:id="rId22"/>
    <p:sldLayoutId id="2147483683" r:id="rId23"/>
    <p:sldLayoutId id="2147483690" r:id="rId24"/>
    <p:sldLayoutId id="2147483696" r:id="rId25"/>
    <p:sldLayoutId id="2147483731" r:id="rId26"/>
    <p:sldLayoutId id="2147483749" r:id="rId27"/>
    <p:sldLayoutId id="2147483739" r:id="rId28"/>
    <p:sldLayoutId id="2147483743" r:id="rId29"/>
    <p:sldLayoutId id="2147483750" r:id="rId30"/>
    <p:sldLayoutId id="2147483756" r:id="rId31"/>
    <p:sldLayoutId id="2147483742" r:id="rId32"/>
    <p:sldLayoutId id="2147483760" r:id="rId33"/>
    <p:sldLayoutId id="2147483761" r:id="rId34"/>
    <p:sldLayoutId id="2147483744" r:id="rId35"/>
    <p:sldLayoutId id="2147483751" r:id="rId36"/>
    <p:sldLayoutId id="2147483757" r:id="rId37"/>
    <p:sldLayoutId id="2147483745" r:id="rId38"/>
    <p:sldLayoutId id="2147483748" r:id="rId39"/>
    <p:sldLayoutId id="2147483759" r:id="rId40"/>
    <p:sldLayoutId id="2147483747" r:id="rId41"/>
    <p:sldLayoutId id="2147483753" r:id="rId42"/>
    <p:sldLayoutId id="2147483755" r:id="rId43"/>
    <p:sldLayoutId id="2147483758" r:id="rId44"/>
    <p:sldLayoutId id="2147483746" r:id="rId45"/>
    <p:sldLayoutId id="214748375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32" r:id="rId53"/>
    <p:sldLayoutId id="2147483734" r:id="rId54"/>
    <p:sldLayoutId id="2147483735" r:id="rId55"/>
    <p:sldLayoutId id="2147483736" r:id="rId56"/>
    <p:sldLayoutId id="2147483737" r:id="rId57"/>
    <p:sldLayoutId id="2147483738" r:id="rId5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304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3492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3492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3492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3492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ean_Campbell@spenceandpartners.co.uk" TargetMode="External"/><Relationship Id="rId2" Type="http://schemas.openxmlformats.org/officeDocument/2006/relationships/hyperlink" Target="mailto:Alistair_Russell-smith@spenceandpartners.co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mans.co.uk/insights/2025-lgps-valuations-insights-into-emerging-results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B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7972-B602-E541-BCDE-742680B68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trusted LGPS experts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3DC20-0559-984D-877B-EBC3E4FB2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11 November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2C604-B130-0544-A1B2-383A4236D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Webinar for employers in England &amp; Wales LGPS funds</a:t>
            </a:r>
          </a:p>
        </p:txBody>
      </p:sp>
    </p:spTree>
    <p:extLst>
      <p:ext uri="{BB962C8B-B14F-4D97-AF65-F5344CB8AC3E}">
        <p14:creationId xmlns:p14="http://schemas.microsoft.com/office/powerpoint/2010/main" val="353548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86CCC-C22D-DF2B-BD17-08BC180D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C144DB-5F9F-D6AE-601C-129799BE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 3: consider exiting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8CC93-2FC4-9CCF-9C84-17C10C509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FBB2D-AD20-50A6-2B0E-FFCE81DE2143}"/>
              </a:ext>
            </a:extLst>
          </p:cNvPr>
          <p:cNvSpPr txBox="1"/>
          <p:nvPr/>
        </p:nvSpPr>
        <p:spPr>
          <a:xfrm>
            <a:off x="571736" y="1646056"/>
            <a:ext cx="626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Steps to exit: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78CCD4-B834-8E7A-827C-681ADE53D404}"/>
              </a:ext>
            </a:extLst>
          </p:cNvPr>
          <p:cNvSpPr/>
          <p:nvPr/>
        </p:nvSpPr>
        <p:spPr>
          <a:xfrm>
            <a:off x="776378" y="5929135"/>
            <a:ext cx="10646898" cy="42766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Consider exiting to short time horizon and crystallise current surplus levels.  Replacement pension not a barrier.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A753BC-6AAF-11E8-505F-AB0D96E63424}"/>
              </a:ext>
            </a:extLst>
          </p:cNvPr>
          <p:cNvSpPr txBox="1"/>
          <p:nvPr/>
        </p:nvSpPr>
        <p:spPr>
          <a:xfrm>
            <a:off x="6889411" y="1646056"/>
            <a:ext cx="4533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Replacement pension for LGPS employees: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85CFCE-EE04-C911-A347-84666A5658C2}"/>
              </a:ext>
            </a:extLst>
          </p:cNvPr>
          <p:cNvSpPr/>
          <p:nvPr/>
        </p:nvSpPr>
        <p:spPr>
          <a:xfrm>
            <a:off x="8016911" y="2229000"/>
            <a:ext cx="2254588" cy="7871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LGPS: 49ths CARE, 6%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ish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employee contribution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5768D7-5AF4-8AED-94DF-081B24A687C8}"/>
              </a:ext>
            </a:extLst>
          </p:cNvPr>
          <p:cNvSpPr/>
          <p:nvPr/>
        </p:nvSpPr>
        <p:spPr>
          <a:xfrm>
            <a:off x="7076859" y="3547891"/>
            <a:ext cx="1902962" cy="7871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Enhanced DC + salary sacrifice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233AC0-A142-09B1-ECC2-4F2A867B5667}"/>
              </a:ext>
            </a:extLst>
          </p:cNvPr>
          <p:cNvSpPr/>
          <p:nvPr/>
        </p:nvSpPr>
        <p:spPr>
          <a:xfrm>
            <a:off x="9384010" y="3547891"/>
            <a:ext cx="1902962" cy="7871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60ths DB + 0% employee contribution?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EDCEC79-B354-A06A-85C6-E38DAE10B8A1}"/>
              </a:ext>
            </a:extLst>
          </p:cNvPr>
          <p:cNvSpPr/>
          <p:nvPr/>
        </p:nvSpPr>
        <p:spPr>
          <a:xfrm rot="2176520">
            <a:off x="8558935" y="3173491"/>
            <a:ext cx="192984" cy="2643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A8B7900-0346-2578-654C-A7233B4B7272}"/>
              </a:ext>
            </a:extLst>
          </p:cNvPr>
          <p:cNvSpPr/>
          <p:nvPr/>
        </p:nvSpPr>
        <p:spPr>
          <a:xfrm rot="19343354">
            <a:off x="9700201" y="3162864"/>
            <a:ext cx="192984" cy="2643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B9D3F5-FACF-188C-B52D-20212EDD4F39}"/>
              </a:ext>
            </a:extLst>
          </p:cNvPr>
          <p:cNvCxnSpPr>
            <a:cxnSpLocks/>
          </p:cNvCxnSpPr>
          <p:nvPr/>
        </p:nvCxnSpPr>
        <p:spPr>
          <a:xfrm flipV="1">
            <a:off x="10623792" y="4424357"/>
            <a:ext cx="0" cy="37100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F853D2C-7D83-725C-02D4-22D6F29D3209}"/>
              </a:ext>
            </a:extLst>
          </p:cNvPr>
          <p:cNvSpPr txBox="1"/>
          <p:nvPr/>
        </p:nvSpPr>
        <p:spPr>
          <a:xfrm>
            <a:off x="7093137" y="4828239"/>
            <a:ext cx="4376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Moving employees from LGPS to 60ths DB with 0% employee contribution is broadly cost and benefit neutral for employees</a:t>
            </a:r>
            <a:endParaRPr lang="en-GB" sz="1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417D21-5694-83C3-0A92-3F45B0791A11}"/>
              </a:ext>
            </a:extLst>
          </p:cNvPr>
          <p:cNvSpPr/>
          <p:nvPr/>
        </p:nvSpPr>
        <p:spPr>
          <a:xfrm>
            <a:off x="776378" y="2023291"/>
            <a:ext cx="5510122" cy="39359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Feasibility assessment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716511D-D9BD-A9C7-4B89-1917E446EE49}"/>
              </a:ext>
            </a:extLst>
          </p:cNvPr>
          <p:cNvSpPr/>
          <p:nvPr/>
        </p:nvSpPr>
        <p:spPr>
          <a:xfrm>
            <a:off x="3434946" y="2509679"/>
            <a:ext cx="192984" cy="2643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17B184-D27D-C686-1CF6-FAF4D9A76331}"/>
              </a:ext>
            </a:extLst>
          </p:cNvPr>
          <p:cNvSpPr/>
          <p:nvPr/>
        </p:nvSpPr>
        <p:spPr>
          <a:xfrm>
            <a:off x="776378" y="2845524"/>
            <a:ext cx="5510122" cy="39359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Engage with Fund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16E2C56-DF43-DAF1-190C-6944787CA555}"/>
              </a:ext>
            </a:extLst>
          </p:cNvPr>
          <p:cNvSpPr/>
          <p:nvPr/>
        </p:nvSpPr>
        <p:spPr>
          <a:xfrm>
            <a:off x="3434946" y="3338080"/>
            <a:ext cx="192984" cy="2643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2A0B354-E7C3-8352-04FF-25EFC9BEA644}"/>
              </a:ext>
            </a:extLst>
          </p:cNvPr>
          <p:cNvSpPr/>
          <p:nvPr/>
        </p:nvSpPr>
        <p:spPr>
          <a:xfrm>
            <a:off x="776378" y="3673925"/>
            <a:ext cx="5510122" cy="39359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Develop replacement offer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89A4CDA-E36D-C222-DCE2-514095060102}"/>
              </a:ext>
            </a:extLst>
          </p:cNvPr>
          <p:cNvSpPr/>
          <p:nvPr/>
        </p:nvSpPr>
        <p:spPr>
          <a:xfrm>
            <a:off x="3434946" y="4145342"/>
            <a:ext cx="192984" cy="2643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EFE170-EF27-659E-AE3B-D6C5DDA24B63}"/>
              </a:ext>
            </a:extLst>
          </p:cNvPr>
          <p:cNvSpPr/>
          <p:nvPr/>
        </p:nvSpPr>
        <p:spPr>
          <a:xfrm>
            <a:off x="776378" y="4481187"/>
            <a:ext cx="5510122" cy="39359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Consultation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96A6E70-5042-8FD8-204D-6F45F615B70B}"/>
              </a:ext>
            </a:extLst>
          </p:cNvPr>
          <p:cNvSpPr/>
          <p:nvPr/>
        </p:nvSpPr>
        <p:spPr>
          <a:xfrm>
            <a:off x="3434946" y="4965513"/>
            <a:ext cx="192984" cy="2643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4497D67-09D3-EE5B-34FE-A4CC5C0E19D1}"/>
              </a:ext>
            </a:extLst>
          </p:cNvPr>
          <p:cNvSpPr/>
          <p:nvPr/>
        </p:nvSpPr>
        <p:spPr>
          <a:xfrm>
            <a:off x="776378" y="5301358"/>
            <a:ext cx="5510122" cy="39359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781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59E927-A822-B03E-C98D-C79E0C5F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28639-BABE-078A-5F78-2AE6135ED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336EC1-07E2-B8DC-6571-82F3DD25B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100" indent="-342900">
              <a:buFont typeface="+mj-lt"/>
              <a:buAutoNum type="arabicPeriod"/>
            </a:pPr>
            <a:r>
              <a:rPr lang="en-GB" sz="1800" dirty="0"/>
              <a:t>Engage with your Fund to understand when your results will be available (if not already).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1800" dirty="0"/>
              <a:t>Review your Fund’s exit credit policy as it applies to your organisation.  Will you recover over-payments on exit or not?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1800" dirty="0"/>
              <a:t>Form a view on your own time horizon for participating in LGPS.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1800" dirty="0"/>
              <a:t>Review valuation results when available.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1800" dirty="0"/>
              <a:t>Review investment strategy in the context of the funding level.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1800" dirty="0"/>
              <a:t>Potentially challenge the Fund if contributions seem high.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1800" dirty="0"/>
              <a:t>Ask if investment strategy can be changed to better protect current surplus position.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1800" dirty="0"/>
              <a:t>Consider exiting to access current surplus levels.</a:t>
            </a:r>
          </a:p>
          <a:p>
            <a:pPr marL="341100" indent="-342900">
              <a:buFont typeface="+mj-lt"/>
              <a:buAutoNum type="arabicPeriod"/>
            </a:pPr>
            <a:endParaRPr lang="en-GB" sz="1800" dirty="0"/>
          </a:p>
          <a:p>
            <a:pPr marL="341100" indent="-342900"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1981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6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2073-5E09-4327-BC53-E196A0CA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Presenters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7E3A9-9285-492E-88CA-0FC075DD1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4427187-388D-4288-917C-2600BE3B6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637254"/>
              </p:ext>
            </p:extLst>
          </p:nvPr>
        </p:nvGraphicFramePr>
        <p:xfrm>
          <a:off x="707436" y="1995314"/>
          <a:ext cx="3608532" cy="196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532">
                  <a:extLst>
                    <a:ext uri="{9D8B030D-6E8A-4147-A177-3AD203B41FA5}">
                      <a16:colId xmlns:a16="http://schemas.microsoft.com/office/drawing/2014/main" val="231972804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r>
                        <a:rPr lang="en-GB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Alistair Russell-Smith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73636"/>
                  </a:ext>
                </a:extLst>
              </a:tr>
              <a:tr h="507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Head of Charity / Not-for-Profit Practice</a:t>
                      </a:r>
                      <a:endParaRPr lang="en-GB" sz="14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77465"/>
                  </a:ext>
                </a:extLst>
              </a:tr>
              <a:tr h="10387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hlinkClick r:id="rId2"/>
                        </a:rPr>
                        <a:t>alistair_russell-smith@spenceandpartners.co.uk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020 3837 2960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4769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3AF27A1-24CA-4640-9CBA-92557A2E7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577751"/>
              </p:ext>
            </p:extLst>
          </p:nvPr>
        </p:nvGraphicFramePr>
        <p:xfrm>
          <a:off x="707436" y="4205755"/>
          <a:ext cx="3608533" cy="1968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533">
                  <a:extLst>
                    <a:ext uri="{9D8B030D-6E8A-4147-A177-3AD203B41FA5}">
                      <a16:colId xmlns:a16="http://schemas.microsoft.com/office/drawing/2014/main" val="231972804"/>
                    </a:ext>
                  </a:extLst>
                </a:gridCol>
              </a:tblGrid>
              <a:tr h="41717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Sean Campbell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73636"/>
                  </a:ext>
                </a:extLst>
              </a:tr>
              <a:tr h="417177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Charity / Not-for-Profit Consultant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77465"/>
                  </a:ext>
                </a:extLst>
              </a:tr>
              <a:tr h="113422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hlinkClick r:id="rId3"/>
                        </a:rPr>
                        <a:t>Sean_Campbell@spenceandpartners.co.uk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0141 249 0959</a:t>
                      </a:r>
                    </a:p>
                    <a:p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476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DF39D9A-E6F0-0BB8-1FBC-67406EDB0D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5"/>
          <a:stretch/>
        </p:blipFill>
        <p:spPr>
          <a:xfrm>
            <a:off x="4464189" y="1993399"/>
            <a:ext cx="1621342" cy="19600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445211-23B3-A204-2228-FC0541DF1ED5}"/>
              </a:ext>
            </a:extLst>
          </p:cNvPr>
          <p:cNvSpPr/>
          <p:nvPr/>
        </p:nvSpPr>
        <p:spPr>
          <a:xfrm>
            <a:off x="4474658" y="1993399"/>
            <a:ext cx="1621342" cy="1962000"/>
          </a:xfrm>
          <a:prstGeom prst="rect">
            <a:avLst/>
          </a:prstGeom>
          <a:solidFill>
            <a:srgbClr val="8F7F5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0A17A3-E6C1-5869-F53D-5A043C263A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4978" r="19564" b="41408"/>
          <a:stretch/>
        </p:blipFill>
        <p:spPr>
          <a:xfrm>
            <a:off x="4489543" y="4212893"/>
            <a:ext cx="1621342" cy="196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122EE6-91D8-C33C-F31F-4CDD87DAEDF6}"/>
              </a:ext>
            </a:extLst>
          </p:cNvPr>
          <p:cNvSpPr/>
          <p:nvPr/>
        </p:nvSpPr>
        <p:spPr>
          <a:xfrm>
            <a:off x="4474658" y="4205755"/>
            <a:ext cx="1621342" cy="1962000"/>
          </a:xfrm>
          <a:prstGeom prst="rect">
            <a:avLst/>
          </a:prstGeom>
          <a:solidFill>
            <a:srgbClr val="8F7F5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8E58F-34AF-881D-BC09-FBE6BDBEE819}"/>
              </a:ext>
            </a:extLst>
          </p:cNvPr>
          <p:cNvSpPr txBox="1"/>
          <p:nvPr/>
        </p:nvSpPr>
        <p:spPr>
          <a:xfrm>
            <a:off x="6752448" y="1917774"/>
            <a:ext cx="467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we’ll be covering today: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58B5BCB-1B34-8CF7-8F47-892C35C4AF97}"/>
              </a:ext>
            </a:extLst>
          </p:cNvPr>
          <p:cNvSpPr txBox="1">
            <a:spLocks/>
          </p:cNvSpPr>
          <p:nvPr/>
        </p:nvSpPr>
        <p:spPr>
          <a:xfrm>
            <a:off x="6807450" y="2530071"/>
            <a:ext cx="4677114" cy="351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100" indent="-342900">
              <a:buFont typeface="+mj-lt"/>
              <a:buAutoNum type="arabicPeriod"/>
            </a:pPr>
            <a:r>
              <a:rPr lang="en-GB" sz="2000" dirty="0"/>
              <a:t>Recap of LGPS 2022 valuations in England &amp; Wales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2000" dirty="0"/>
              <a:t>31 March 2025 valuation timeline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2000" dirty="0"/>
              <a:t>31 March 2025 valuation results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2000" dirty="0"/>
              <a:t>Case study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2000" dirty="0"/>
              <a:t>Top tips for employers</a:t>
            </a:r>
          </a:p>
          <a:p>
            <a:pPr marL="341100" indent="-342900">
              <a:buFont typeface="+mj-lt"/>
              <a:buAutoNum type="arabicPeriod"/>
            </a:pPr>
            <a:r>
              <a:rPr lang="en-GB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5044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4531D-0D2B-D666-CD26-56F23B2E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of E&amp;W 2022 valuations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95334-83F9-1EBB-3E34-4F87D3883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DD00C1-6481-7473-EF30-9F51BD5D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42" y="1893739"/>
            <a:ext cx="3736746" cy="3986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BB04FF-368A-A331-9DDA-8932511A9100}"/>
              </a:ext>
            </a:extLst>
          </p:cNvPr>
          <p:cNvSpPr txBox="1"/>
          <p:nvPr/>
        </p:nvSpPr>
        <p:spPr>
          <a:xfrm>
            <a:off x="707435" y="1462030"/>
            <a:ext cx="107771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Source: extracts from GAD’s Section 13 report on the 2022 valuations: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1C064E-115A-67AD-513C-137C1FCB6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97958"/>
            <a:ext cx="4750044" cy="377844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B8C416-C7C3-F4FE-CA30-CBA73B74D0F9}"/>
              </a:ext>
            </a:extLst>
          </p:cNvPr>
          <p:cNvSpPr/>
          <p:nvPr/>
        </p:nvSpPr>
        <p:spPr>
          <a:xfrm>
            <a:off x="1258042" y="5977112"/>
            <a:ext cx="9789250" cy="353943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Aggregate funding level of 106% at 31 March 2022</a:t>
            </a:r>
          </a:p>
        </p:txBody>
      </p:sp>
    </p:spTree>
    <p:extLst>
      <p:ext uri="{BB962C8B-B14F-4D97-AF65-F5344CB8AC3E}">
        <p14:creationId xmlns:p14="http://schemas.microsoft.com/office/powerpoint/2010/main" val="55955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E4A95B-61A6-0DF6-5EC2-75D1A9A6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movements since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2079F5-931C-CB26-6111-D95F58636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294073-AE4C-0597-9CBF-1C27EE127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8" y="1688646"/>
            <a:ext cx="8670234" cy="39602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6F6125-5C6E-14B7-3C76-0BE3DD1FDE0B}"/>
              </a:ext>
            </a:extLst>
          </p:cNvPr>
          <p:cNvCxnSpPr>
            <a:cxnSpLocks/>
          </p:cNvCxnSpPr>
          <p:nvPr/>
        </p:nvCxnSpPr>
        <p:spPr>
          <a:xfrm flipV="1">
            <a:off x="8019585" y="1819275"/>
            <a:ext cx="0" cy="287040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FB7742-37DC-2B37-D1B0-446D94C25D03}"/>
              </a:ext>
            </a:extLst>
          </p:cNvPr>
          <p:cNvCxnSpPr>
            <a:cxnSpLocks/>
          </p:cNvCxnSpPr>
          <p:nvPr/>
        </p:nvCxnSpPr>
        <p:spPr>
          <a:xfrm flipH="1">
            <a:off x="8096250" y="1933575"/>
            <a:ext cx="1724025" cy="43815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377923-63C7-B630-84F2-D30E22B7EFF5}"/>
              </a:ext>
            </a:extLst>
          </p:cNvPr>
          <p:cNvSpPr txBox="1"/>
          <p:nvPr/>
        </p:nvSpPr>
        <p:spPr>
          <a:xfrm>
            <a:off x="9830589" y="1688646"/>
            <a:ext cx="1724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Growth asset classes performed strongly since 2022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555FCA-5411-850F-D652-77FF870EB5D7}"/>
              </a:ext>
            </a:extLst>
          </p:cNvPr>
          <p:cNvCxnSpPr>
            <a:cxnSpLocks/>
          </p:cNvCxnSpPr>
          <p:nvPr/>
        </p:nvCxnSpPr>
        <p:spPr>
          <a:xfrm flipV="1">
            <a:off x="9143535" y="1819275"/>
            <a:ext cx="0" cy="287040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00954F-C380-50B0-D498-5957ADA0B296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8095525" y="3429000"/>
            <a:ext cx="1735064" cy="92284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84C6D43-9419-3D0A-8AC9-4970A33B6906}"/>
              </a:ext>
            </a:extLst>
          </p:cNvPr>
          <p:cNvSpPr txBox="1"/>
          <p:nvPr/>
        </p:nvSpPr>
        <p:spPr>
          <a:xfrm>
            <a:off x="9830589" y="3128918"/>
            <a:ext cx="2047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Falls in bonds have increased interest rates and liability discount rates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570735-CF34-52E5-CC40-ED924073664B}"/>
              </a:ext>
            </a:extLst>
          </p:cNvPr>
          <p:cNvCxnSpPr>
            <a:cxnSpLocks/>
          </p:cNvCxnSpPr>
          <p:nvPr/>
        </p:nvCxnSpPr>
        <p:spPr>
          <a:xfrm flipH="1" flipV="1">
            <a:off x="8962694" y="2288810"/>
            <a:ext cx="857581" cy="207701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26DF70-A3D3-F83D-4381-2DB3686E72B0}"/>
              </a:ext>
            </a:extLst>
          </p:cNvPr>
          <p:cNvSpPr txBox="1"/>
          <p:nvPr/>
        </p:nvSpPr>
        <p:spPr>
          <a:xfrm>
            <a:off x="9830589" y="4120897"/>
            <a:ext cx="1724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Further improvements since valuation date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532BCC-1ECC-2F16-F3C1-D654A88A2F0B}"/>
              </a:ext>
            </a:extLst>
          </p:cNvPr>
          <p:cNvSpPr/>
          <p:nvPr/>
        </p:nvSpPr>
        <p:spPr>
          <a:xfrm>
            <a:off x="1258042" y="5977112"/>
            <a:ext cx="9789250" cy="353943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Favourable market movements driven large increases in funding levels since 2022</a:t>
            </a:r>
          </a:p>
        </p:txBody>
      </p:sp>
    </p:spTree>
    <p:extLst>
      <p:ext uri="{BB962C8B-B14F-4D97-AF65-F5344CB8AC3E}">
        <p14:creationId xmlns:p14="http://schemas.microsoft.com/office/powerpoint/2010/main" val="51873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9CD2-1253-49D4-BC20-D9868FC6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timeline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25AB44-66EA-4827-AE99-722B2609B483}"/>
              </a:ext>
            </a:extLst>
          </p:cNvPr>
          <p:cNvCxnSpPr>
            <a:cxnSpLocks/>
          </p:cNvCxnSpPr>
          <p:nvPr/>
        </p:nvCxnSpPr>
        <p:spPr>
          <a:xfrm flipV="1">
            <a:off x="11602465" y="4755036"/>
            <a:ext cx="1" cy="243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31814C-8D94-2F6F-0EDC-F948FAC40588}"/>
              </a:ext>
            </a:extLst>
          </p:cNvPr>
          <p:cNvSpPr txBox="1"/>
          <p:nvPr/>
        </p:nvSpPr>
        <p:spPr>
          <a:xfrm>
            <a:off x="10849813" y="5031992"/>
            <a:ext cx="145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 contributions start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48A1C7-1851-D3E9-1CA8-3B32740177E6}"/>
              </a:ext>
            </a:extLst>
          </p:cNvPr>
          <p:cNvCxnSpPr>
            <a:cxnSpLocks/>
          </p:cNvCxnSpPr>
          <p:nvPr/>
        </p:nvCxnSpPr>
        <p:spPr>
          <a:xfrm>
            <a:off x="470645" y="4379826"/>
            <a:ext cx="1146596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357EC0-6FA3-B9D5-A2E3-19081ED4EC3E}"/>
              </a:ext>
            </a:extLst>
          </p:cNvPr>
          <p:cNvCxnSpPr/>
          <p:nvPr/>
        </p:nvCxnSpPr>
        <p:spPr>
          <a:xfrm flipV="1">
            <a:off x="470645" y="4297232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0A9234-892D-47C9-A0CF-5D6EC2FF7D30}"/>
              </a:ext>
            </a:extLst>
          </p:cNvPr>
          <p:cNvCxnSpPr/>
          <p:nvPr/>
        </p:nvCxnSpPr>
        <p:spPr>
          <a:xfrm flipV="1">
            <a:off x="1399944" y="4297232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2E3D57-B8AA-2A97-4473-F3C1C5915563}"/>
              </a:ext>
            </a:extLst>
          </p:cNvPr>
          <p:cNvCxnSpPr/>
          <p:nvPr/>
        </p:nvCxnSpPr>
        <p:spPr>
          <a:xfrm flipV="1">
            <a:off x="2329240" y="4292654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150180-F95C-B5B1-7725-B1C1A1978BAC}"/>
              </a:ext>
            </a:extLst>
          </p:cNvPr>
          <p:cNvCxnSpPr/>
          <p:nvPr/>
        </p:nvCxnSpPr>
        <p:spPr>
          <a:xfrm flipV="1">
            <a:off x="3265415" y="4294945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7D0A6C-F5ED-4FED-696E-B9B6608A2110}"/>
              </a:ext>
            </a:extLst>
          </p:cNvPr>
          <p:cNvCxnSpPr/>
          <p:nvPr/>
        </p:nvCxnSpPr>
        <p:spPr>
          <a:xfrm flipV="1">
            <a:off x="4194711" y="4304117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4272F6-6013-B2A1-0EAB-D88C1B6A3059}"/>
              </a:ext>
            </a:extLst>
          </p:cNvPr>
          <p:cNvCxnSpPr/>
          <p:nvPr/>
        </p:nvCxnSpPr>
        <p:spPr>
          <a:xfrm flipV="1">
            <a:off x="5127442" y="4306949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A91907-8293-C937-82C2-5F05A0E5E19F}"/>
              </a:ext>
            </a:extLst>
          </p:cNvPr>
          <p:cNvCxnSpPr/>
          <p:nvPr/>
        </p:nvCxnSpPr>
        <p:spPr>
          <a:xfrm flipV="1">
            <a:off x="6056738" y="4302371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C66B9-3D54-A777-E994-38FAC65C8B49}"/>
              </a:ext>
            </a:extLst>
          </p:cNvPr>
          <p:cNvCxnSpPr/>
          <p:nvPr/>
        </p:nvCxnSpPr>
        <p:spPr>
          <a:xfrm flipV="1">
            <a:off x="6992913" y="4304662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4C9A3B-B1CA-C1EB-CF04-8FD783328FF3}"/>
              </a:ext>
            </a:extLst>
          </p:cNvPr>
          <p:cNvCxnSpPr/>
          <p:nvPr/>
        </p:nvCxnSpPr>
        <p:spPr>
          <a:xfrm flipV="1">
            <a:off x="7922209" y="4300084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AD22E50-EEE9-848A-6EF8-E102C2DE38B8}"/>
              </a:ext>
            </a:extLst>
          </p:cNvPr>
          <p:cNvSpPr txBox="1"/>
          <p:nvPr/>
        </p:nvSpPr>
        <p:spPr>
          <a:xfrm>
            <a:off x="1034945" y="4458440"/>
            <a:ext cx="818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Apr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1D0E3D-EF39-9360-2885-D2156FEAC567}"/>
              </a:ext>
            </a:extLst>
          </p:cNvPr>
          <p:cNvCxnSpPr/>
          <p:nvPr/>
        </p:nvCxnSpPr>
        <p:spPr>
          <a:xfrm flipV="1">
            <a:off x="8847499" y="4303055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CFCE3C-CBCB-B4B3-2D25-C2BD151DF5DB}"/>
              </a:ext>
            </a:extLst>
          </p:cNvPr>
          <p:cNvCxnSpPr/>
          <p:nvPr/>
        </p:nvCxnSpPr>
        <p:spPr>
          <a:xfrm flipV="1">
            <a:off x="9783674" y="4305346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F5F568E-7262-6B46-7EF6-D8FFA7916434}"/>
              </a:ext>
            </a:extLst>
          </p:cNvPr>
          <p:cNvSpPr/>
          <p:nvPr/>
        </p:nvSpPr>
        <p:spPr>
          <a:xfrm>
            <a:off x="586516" y="3228781"/>
            <a:ext cx="2609504" cy="9502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Member data updates and issuing to actuary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EC3D3-5A01-C175-77C1-C9378573144E}"/>
              </a:ext>
            </a:extLst>
          </p:cNvPr>
          <p:cNvSpPr txBox="1"/>
          <p:nvPr/>
        </p:nvSpPr>
        <p:spPr>
          <a:xfrm>
            <a:off x="1947482" y="4458440"/>
            <a:ext cx="832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May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4379BD-2365-D006-7476-048B7463356F}"/>
              </a:ext>
            </a:extLst>
          </p:cNvPr>
          <p:cNvSpPr txBox="1"/>
          <p:nvPr/>
        </p:nvSpPr>
        <p:spPr>
          <a:xfrm>
            <a:off x="2916335" y="4458440"/>
            <a:ext cx="79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Jun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EB8453-A165-1E3B-BC4A-4418CB231FB1}"/>
              </a:ext>
            </a:extLst>
          </p:cNvPr>
          <p:cNvSpPr txBox="1"/>
          <p:nvPr/>
        </p:nvSpPr>
        <p:spPr>
          <a:xfrm>
            <a:off x="3832257" y="4463396"/>
            <a:ext cx="818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Jul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7B8895-7804-6864-9CF9-1D8A9AD01E56}"/>
              </a:ext>
            </a:extLst>
          </p:cNvPr>
          <p:cNvSpPr txBox="1"/>
          <p:nvPr/>
        </p:nvSpPr>
        <p:spPr>
          <a:xfrm>
            <a:off x="4765744" y="4458439"/>
            <a:ext cx="805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Aug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18E48A-655F-19D3-E044-30C6167460CD}"/>
              </a:ext>
            </a:extLst>
          </p:cNvPr>
          <p:cNvSpPr txBox="1"/>
          <p:nvPr/>
        </p:nvSpPr>
        <p:spPr>
          <a:xfrm>
            <a:off x="5693036" y="4458439"/>
            <a:ext cx="83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Sep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FD3AA5-2859-F6C5-D616-6375993EFD3E}"/>
              </a:ext>
            </a:extLst>
          </p:cNvPr>
          <p:cNvSpPr txBox="1"/>
          <p:nvPr/>
        </p:nvSpPr>
        <p:spPr>
          <a:xfrm>
            <a:off x="6652851" y="4458439"/>
            <a:ext cx="808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Oct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DED5C1-47A6-1B1B-EED9-4B8CCC6A1FEF}"/>
              </a:ext>
            </a:extLst>
          </p:cNvPr>
          <p:cNvSpPr txBox="1"/>
          <p:nvPr/>
        </p:nvSpPr>
        <p:spPr>
          <a:xfrm>
            <a:off x="7563056" y="4463395"/>
            <a:ext cx="83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Nov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17A5CD-A466-DEBD-43B6-6BBDC77C63B2}"/>
              </a:ext>
            </a:extLst>
          </p:cNvPr>
          <p:cNvSpPr txBox="1"/>
          <p:nvPr/>
        </p:nvSpPr>
        <p:spPr>
          <a:xfrm>
            <a:off x="8484077" y="4458438"/>
            <a:ext cx="83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Dec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90EFFF-1436-90F4-8E2B-8ABAA87F43D4}"/>
              </a:ext>
            </a:extLst>
          </p:cNvPr>
          <p:cNvCxnSpPr/>
          <p:nvPr/>
        </p:nvCxnSpPr>
        <p:spPr>
          <a:xfrm flipV="1">
            <a:off x="10721021" y="4309619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F4B6F82-52C6-3D86-7EE1-E85BB837F75D}"/>
              </a:ext>
            </a:extLst>
          </p:cNvPr>
          <p:cNvSpPr txBox="1"/>
          <p:nvPr/>
        </p:nvSpPr>
        <p:spPr>
          <a:xfrm>
            <a:off x="9405098" y="4463396"/>
            <a:ext cx="850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Jan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1A544B-7FD8-2E2E-0386-FB39F3EC822C}"/>
              </a:ext>
            </a:extLst>
          </p:cNvPr>
          <p:cNvSpPr txBox="1"/>
          <p:nvPr/>
        </p:nvSpPr>
        <p:spPr>
          <a:xfrm>
            <a:off x="10326119" y="4463396"/>
            <a:ext cx="863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 Feb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9ACCF25-516A-D682-0989-A857D0B635F5}"/>
              </a:ext>
            </a:extLst>
          </p:cNvPr>
          <p:cNvSpPr txBox="1">
            <a:spLocks/>
          </p:cNvSpPr>
          <p:nvPr/>
        </p:nvSpPr>
        <p:spPr>
          <a:xfrm>
            <a:off x="8811413" y="6470089"/>
            <a:ext cx="2743200" cy="251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D62EE1-F323-493E-BDAB-305D503DAE89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CFD153-7690-F5AC-996A-D04B8323FCE0}"/>
              </a:ext>
            </a:extLst>
          </p:cNvPr>
          <p:cNvCxnSpPr>
            <a:cxnSpLocks/>
          </p:cNvCxnSpPr>
          <p:nvPr/>
        </p:nvCxnSpPr>
        <p:spPr>
          <a:xfrm flipV="1">
            <a:off x="482380" y="4758113"/>
            <a:ext cx="1" cy="243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181571-DA2C-CBC5-2826-2E602EDD9D12}"/>
              </a:ext>
            </a:extLst>
          </p:cNvPr>
          <p:cNvSpPr txBox="1"/>
          <p:nvPr/>
        </p:nvSpPr>
        <p:spPr>
          <a:xfrm>
            <a:off x="-39554" y="4994560"/>
            <a:ext cx="104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Valuation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3A70B-0056-678C-7DEA-D1CE013A9F59}"/>
              </a:ext>
            </a:extLst>
          </p:cNvPr>
          <p:cNvSpPr txBox="1"/>
          <p:nvPr/>
        </p:nvSpPr>
        <p:spPr>
          <a:xfrm>
            <a:off x="98412" y="4458440"/>
            <a:ext cx="928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Mar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3D3B6D-043B-3C0A-CFAF-1418E065789F}"/>
              </a:ext>
            </a:extLst>
          </p:cNvPr>
          <p:cNvCxnSpPr/>
          <p:nvPr/>
        </p:nvCxnSpPr>
        <p:spPr>
          <a:xfrm flipV="1">
            <a:off x="11579240" y="4302821"/>
            <a:ext cx="0" cy="1838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E9BAFF3-C38B-DD14-6A26-6089457CA27D}"/>
              </a:ext>
            </a:extLst>
          </p:cNvPr>
          <p:cNvSpPr txBox="1"/>
          <p:nvPr/>
        </p:nvSpPr>
        <p:spPr>
          <a:xfrm>
            <a:off x="11184338" y="4456598"/>
            <a:ext cx="863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Mar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2BBDF0D-EB56-3856-F917-D50F6B7714CA}"/>
              </a:ext>
            </a:extLst>
          </p:cNvPr>
          <p:cNvSpPr/>
          <p:nvPr/>
        </p:nvSpPr>
        <p:spPr>
          <a:xfrm>
            <a:off x="3398596" y="3228781"/>
            <a:ext cx="2576484" cy="9502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Actuarial calculations and results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527541-ECFA-55C5-6C2C-6D83476788DD}"/>
              </a:ext>
            </a:extLst>
          </p:cNvPr>
          <p:cNvSpPr/>
          <p:nvPr/>
        </p:nvSpPr>
        <p:spPr>
          <a:xfrm>
            <a:off x="6177658" y="3230888"/>
            <a:ext cx="2576484" cy="9502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Valuation results shared with employers.  Consultation on Funding Strategy Statement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DE4E1B5-0DC6-3C0E-DA2F-3059C6DC86E7}"/>
              </a:ext>
            </a:extLst>
          </p:cNvPr>
          <p:cNvSpPr/>
          <p:nvPr/>
        </p:nvSpPr>
        <p:spPr>
          <a:xfrm>
            <a:off x="8946984" y="3239803"/>
            <a:ext cx="2576484" cy="9502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Results and contributions finalised</a:t>
            </a:r>
          </a:p>
        </p:txBody>
      </p:sp>
      <p:sp>
        <p:nvSpPr>
          <p:cNvPr id="53" name="Arrow: Left-Right 52">
            <a:extLst>
              <a:ext uri="{FF2B5EF4-FFF2-40B4-BE49-F238E27FC236}">
                <a16:creationId xmlns:a16="http://schemas.microsoft.com/office/drawing/2014/main" id="{BDFB49C8-3E62-288A-E277-D6A5185D0609}"/>
              </a:ext>
            </a:extLst>
          </p:cNvPr>
          <p:cNvSpPr/>
          <p:nvPr/>
        </p:nvSpPr>
        <p:spPr>
          <a:xfrm>
            <a:off x="6174594" y="2744514"/>
            <a:ext cx="5345810" cy="29519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CDA1CC-D00E-318E-17D8-363647A21A75}"/>
              </a:ext>
            </a:extLst>
          </p:cNvPr>
          <p:cNvSpPr txBox="1"/>
          <p:nvPr/>
        </p:nvSpPr>
        <p:spPr>
          <a:xfrm>
            <a:off x="6424339" y="2522445"/>
            <a:ext cx="484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time for employer engagement </a:t>
            </a:r>
          </a:p>
        </p:txBody>
      </p:sp>
    </p:spTree>
    <p:extLst>
      <p:ext uri="{BB962C8B-B14F-4D97-AF65-F5344CB8AC3E}">
        <p14:creationId xmlns:p14="http://schemas.microsoft.com/office/powerpoint/2010/main" val="126211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5D257F-4A85-1E50-E56F-4ADF1F3F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31 March 2025 valuation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77BAF-5D63-0427-3497-339DC6C82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B6E620-BEA4-ECD7-F95A-9E759014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35" y="2774826"/>
            <a:ext cx="7182219" cy="27814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EF1707-4FF6-FF15-DCE6-380278E5BE31}"/>
              </a:ext>
            </a:extLst>
          </p:cNvPr>
          <p:cNvSpPr txBox="1"/>
          <p:nvPr/>
        </p:nvSpPr>
        <p:spPr>
          <a:xfrm>
            <a:off x="707435" y="1815648"/>
            <a:ext cx="71822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Source: initial results from Sept 2025 Hymans briefing note (actuary to most LGPS funds):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0CD2BC-B774-D454-D048-85AB333FAD98}"/>
              </a:ext>
            </a:extLst>
          </p:cNvPr>
          <p:cNvSpPr/>
          <p:nvPr/>
        </p:nvSpPr>
        <p:spPr>
          <a:xfrm>
            <a:off x="8596274" y="1627708"/>
            <a:ext cx="2888293" cy="92833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Typically expecting around a 25% increase in funding level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89A541-EE77-B20B-979D-B521B9AC631E}"/>
              </a:ext>
            </a:extLst>
          </p:cNvPr>
          <p:cNvSpPr/>
          <p:nvPr/>
        </p:nvSpPr>
        <p:spPr>
          <a:xfrm>
            <a:off x="8596273" y="2734013"/>
            <a:ext cx="2888293" cy="106956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25% increase consistent with results we’ve seen to date for employers we advise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9FAC0C-EA9D-A1DD-9707-6B190FA473C0}"/>
              </a:ext>
            </a:extLst>
          </p:cNvPr>
          <p:cNvSpPr/>
          <p:nvPr/>
        </p:nvSpPr>
        <p:spPr>
          <a:xfrm>
            <a:off x="8596272" y="3981548"/>
            <a:ext cx="2888293" cy="2104927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much will contributions reduce by?  Concern is there might only be modest reductions in contributions, even when employers are in large surplus positions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595CD-0676-3E34-83A4-F317EB4F1BC9}"/>
              </a:ext>
            </a:extLst>
          </p:cNvPr>
          <p:cNvSpPr txBox="1"/>
          <p:nvPr/>
        </p:nvSpPr>
        <p:spPr>
          <a:xfrm>
            <a:off x="763147" y="5746005"/>
            <a:ext cx="7650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2025 LGPS valuations: insights into emerging results | Hymans Robertson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9617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D0C717-ED95-04F0-036B-98F171B8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Spence 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EB77F1-5A67-53A1-26FC-300966372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5AAAF0-9433-7D5F-4B85-5C2A933D3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999010"/>
              </p:ext>
            </p:extLst>
          </p:nvPr>
        </p:nvGraphicFramePr>
        <p:xfrm>
          <a:off x="1051195" y="1966759"/>
          <a:ext cx="5995872" cy="193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266">
                  <a:extLst>
                    <a:ext uri="{9D8B030D-6E8A-4147-A177-3AD203B41FA5}">
                      <a16:colId xmlns:a16="http://schemas.microsoft.com/office/drawing/2014/main" val="873089945"/>
                    </a:ext>
                  </a:extLst>
                </a:gridCol>
                <a:gridCol w="1966304">
                  <a:extLst>
                    <a:ext uri="{9D8B030D-6E8A-4147-A177-3AD203B41FA5}">
                      <a16:colId xmlns:a16="http://schemas.microsoft.com/office/drawing/2014/main" val="2807966892"/>
                    </a:ext>
                  </a:extLst>
                </a:gridCol>
                <a:gridCol w="1911302">
                  <a:extLst>
                    <a:ext uri="{9D8B030D-6E8A-4147-A177-3AD203B41FA5}">
                      <a16:colId xmlns:a16="http://schemas.microsoft.com/office/drawing/2014/main" val="3163336058"/>
                    </a:ext>
                  </a:extLst>
                </a:gridCol>
              </a:tblGrid>
              <a:tr h="323058">
                <a:tc>
                  <a:txBody>
                    <a:bodyPr/>
                    <a:lstStyle/>
                    <a:p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Ongoing basis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84721"/>
                  </a:ext>
                </a:extLst>
              </a:tr>
              <a:tr h="32305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 March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 March 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88031"/>
                  </a:ext>
                </a:extLst>
              </a:tr>
              <a:tr h="32305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Assets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£22m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£21m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62240"/>
                  </a:ext>
                </a:extLst>
              </a:tr>
              <a:tr h="32305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Liabilities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£18m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£14m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50527"/>
                  </a:ext>
                </a:extLst>
              </a:tr>
              <a:tr h="32305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Surplus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£4m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£7m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35954"/>
                  </a:ext>
                </a:extLst>
              </a:tr>
              <a:tr h="32305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Funding level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30890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2A0CE22B-46CC-98B1-D50F-4B7331092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14775"/>
              </p:ext>
            </p:extLst>
          </p:nvPr>
        </p:nvGraphicFramePr>
        <p:xfrm>
          <a:off x="1051194" y="4632953"/>
          <a:ext cx="9990795" cy="121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140">
                  <a:extLst>
                    <a:ext uri="{9D8B030D-6E8A-4147-A177-3AD203B41FA5}">
                      <a16:colId xmlns:a16="http://schemas.microsoft.com/office/drawing/2014/main" val="873089945"/>
                    </a:ext>
                  </a:extLst>
                </a:gridCol>
                <a:gridCol w="1993805">
                  <a:extLst>
                    <a:ext uri="{9D8B030D-6E8A-4147-A177-3AD203B41FA5}">
                      <a16:colId xmlns:a16="http://schemas.microsoft.com/office/drawing/2014/main" val="3163336058"/>
                    </a:ext>
                  </a:extLst>
                </a:gridCol>
                <a:gridCol w="1931928">
                  <a:extLst>
                    <a:ext uri="{9D8B030D-6E8A-4147-A177-3AD203B41FA5}">
                      <a16:colId xmlns:a16="http://schemas.microsoft.com/office/drawing/2014/main" val="1293813163"/>
                    </a:ext>
                  </a:extLst>
                </a:gridCol>
                <a:gridCol w="1993804">
                  <a:extLst>
                    <a:ext uri="{9D8B030D-6E8A-4147-A177-3AD203B41FA5}">
                      <a16:colId xmlns:a16="http://schemas.microsoft.com/office/drawing/2014/main" val="383808298"/>
                    </a:ext>
                  </a:extLst>
                </a:gridCol>
                <a:gridCol w="1946118">
                  <a:extLst>
                    <a:ext uri="{9D8B030D-6E8A-4147-A177-3AD203B41FA5}">
                      <a16:colId xmlns:a16="http://schemas.microsoft.com/office/drawing/2014/main" val="2499521671"/>
                    </a:ext>
                  </a:extLst>
                </a:gridCol>
              </a:tblGrid>
              <a:tr h="49347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Employer contribution 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Primary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 of pay p.a.)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Secondary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 or £ p.a.)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Monetary</a:t>
                      </a:r>
                      <a:br>
                        <a:rPr lang="en-GB" sz="1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(£ p.a.)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88031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 31.3.26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33.0%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33.0%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211847"/>
                  </a:ext>
                </a:extLst>
              </a:tr>
              <a:tr h="27466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 31.3.27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£34,000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1174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C3BC0C-AC0C-A0B1-84A0-03611D063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268778"/>
              </p:ext>
            </p:extLst>
          </p:nvPr>
        </p:nvGraphicFramePr>
        <p:xfrm>
          <a:off x="7164383" y="1966759"/>
          <a:ext cx="3877606" cy="194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304">
                  <a:extLst>
                    <a:ext uri="{9D8B030D-6E8A-4147-A177-3AD203B41FA5}">
                      <a16:colId xmlns:a16="http://schemas.microsoft.com/office/drawing/2014/main" val="2807966892"/>
                    </a:ext>
                  </a:extLst>
                </a:gridCol>
                <a:gridCol w="1911302">
                  <a:extLst>
                    <a:ext uri="{9D8B030D-6E8A-4147-A177-3AD203B41FA5}">
                      <a16:colId xmlns:a16="http://schemas.microsoft.com/office/drawing/2014/main" val="3163336058"/>
                    </a:ext>
                  </a:extLst>
                </a:gridCol>
              </a:tblGrid>
              <a:tr h="2968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Cessation basis 31 Mar 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84721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Low 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 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88031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£21m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£21m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6224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£16m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£19m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50527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£5m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£2m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35954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3089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A4D3500-3A05-9DEB-8293-FF90507501A0}"/>
              </a:ext>
            </a:extLst>
          </p:cNvPr>
          <p:cNvSpPr txBox="1"/>
          <p:nvPr/>
        </p:nvSpPr>
        <p:spPr>
          <a:xfrm>
            <a:off x="961817" y="1597585"/>
            <a:ext cx="2441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Valuation results: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924CF-8006-BCC7-9B64-2730C15D4A88}"/>
              </a:ext>
            </a:extLst>
          </p:cNvPr>
          <p:cNvSpPr txBox="1"/>
          <p:nvPr/>
        </p:nvSpPr>
        <p:spPr>
          <a:xfrm>
            <a:off x="961816" y="4294399"/>
            <a:ext cx="299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contributions: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F41008-FA1F-E628-E2F0-D9FB83F7FE1B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461997" y="3935727"/>
            <a:ext cx="1723058" cy="39223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3448DC-1E8B-8DA9-D443-3B0BFA9E8C00}"/>
              </a:ext>
            </a:extLst>
          </p:cNvPr>
          <p:cNvSpPr txBox="1"/>
          <p:nvPr/>
        </p:nvSpPr>
        <p:spPr>
          <a:xfrm>
            <a:off x="6185055" y="4112522"/>
            <a:ext cx="1724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28% increase in funding level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BDAD53-AE75-CDA7-5EEA-E1EEC9269E62}"/>
              </a:ext>
            </a:extLst>
          </p:cNvPr>
          <p:cNvCxnSpPr>
            <a:cxnSpLocks/>
          </p:cNvCxnSpPr>
          <p:nvPr/>
        </p:nvCxnSpPr>
        <p:spPr>
          <a:xfrm flipH="1" flipV="1">
            <a:off x="6126397" y="3935727"/>
            <a:ext cx="86919" cy="22055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CE631E-64F7-9B53-3932-15F469841A42}"/>
              </a:ext>
            </a:extLst>
          </p:cNvPr>
          <p:cNvCxnSpPr>
            <a:cxnSpLocks/>
          </p:cNvCxnSpPr>
          <p:nvPr/>
        </p:nvCxnSpPr>
        <p:spPr>
          <a:xfrm flipH="1" flipV="1">
            <a:off x="8410002" y="3919070"/>
            <a:ext cx="401411" cy="20412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0F8661B-46A9-E12B-C621-6711BF05DDB3}"/>
              </a:ext>
            </a:extLst>
          </p:cNvPr>
          <p:cNvSpPr txBox="1"/>
          <p:nvPr/>
        </p:nvSpPr>
        <p:spPr>
          <a:xfrm>
            <a:off x="8410002" y="4112522"/>
            <a:ext cx="1724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Very well funded on a cessation basis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A0E247-C930-9C1E-C922-C30965E80CB5}"/>
              </a:ext>
            </a:extLst>
          </p:cNvPr>
          <p:cNvCxnSpPr>
            <a:cxnSpLocks/>
          </p:cNvCxnSpPr>
          <p:nvPr/>
        </p:nvCxnSpPr>
        <p:spPr>
          <a:xfrm flipV="1">
            <a:off x="9595857" y="3895221"/>
            <a:ext cx="462543" cy="22797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0067F7-F105-FF1C-B3F4-6045410FC2F2}"/>
              </a:ext>
            </a:extLst>
          </p:cNvPr>
          <p:cNvCxnSpPr>
            <a:cxnSpLocks/>
          </p:cNvCxnSpPr>
          <p:nvPr/>
        </p:nvCxnSpPr>
        <p:spPr>
          <a:xfrm flipV="1">
            <a:off x="3528054" y="5458899"/>
            <a:ext cx="322051" cy="56246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2B1EA2C-5951-05F4-1F4C-C03890248D76}"/>
              </a:ext>
            </a:extLst>
          </p:cNvPr>
          <p:cNvSpPr txBox="1"/>
          <p:nvPr/>
        </p:nvSpPr>
        <p:spPr>
          <a:xfrm>
            <a:off x="1920342" y="5979704"/>
            <a:ext cx="1724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Contributions falling 10%+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F66E60-0123-1098-16B6-C77EEB47482F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3644366" y="5895905"/>
            <a:ext cx="315742" cy="29924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F80B88-4625-E2C0-02C3-EA0D1E7024D8}"/>
              </a:ext>
            </a:extLst>
          </p:cNvPr>
          <p:cNvCxnSpPr>
            <a:cxnSpLocks/>
          </p:cNvCxnSpPr>
          <p:nvPr/>
        </p:nvCxnSpPr>
        <p:spPr>
          <a:xfrm flipH="1" flipV="1">
            <a:off x="6277047" y="5740133"/>
            <a:ext cx="158129" cy="22643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07D0BB1-46B7-76D9-F20E-7F6149ADB4F4}"/>
              </a:ext>
            </a:extLst>
          </p:cNvPr>
          <p:cNvSpPr txBox="1"/>
          <p:nvPr/>
        </p:nvSpPr>
        <p:spPr>
          <a:xfrm>
            <a:off x="5574129" y="5966565"/>
            <a:ext cx="479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4) But not using any surplus to fund future accrual, and £ of contributions is negligible in the context of the cessation surplus.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EAD4109-644F-C0B2-795E-F14EA6F5B741}"/>
              </a:ext>
            </a:extLst>
          </p:cNvPr>
          <p:cNvCxnSpPr>
            <a:cxnSpLocks/>
          </p:cNvCxnSpPr>
          <p:nvPr/>
        </p:nvCxnSpPr>
        <p:spPr>
          <a:xfrm flipV="1">
            <a:off x="10058400" y="5850024"/>
            <a:ext cx="75626" cy="19550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04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3907A9-CC4B-1570-F9D5-6790CA6C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Top tip 1: understand exit credit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69A95-9310-8A57-973D-E058AF2C7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ED4CA-F49C-796C-4886-51A750BD8561}"/>
              </a:ext>
            </a:extLst>
          </p:cNvPr>
          <p:cNvSpPr/>
          <p:nvPr/>
        </p:nvSpPr>
        <p:spPr>
          <a:xfrm>
            <a:off x="1560668" y="2488820"/>
            <a:ext cx="1504520" cy="3396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Assets £10m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23C1E-AF14-61F6-B698-AB0D5201B4A8}"/>
              </a:ext>
            </a:extLst>
          </p:cNvPr>
          <p:cNvSpPr/>
          <p:nvPr/>
        </p:nvSpPr>
        <p:spPr>
          <a:xfrm>
            <a:off x="3431865" y="3623225"/>
            <a:ext cx="1504520" cy="226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Cessation Liabilities £7m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8D3BF-ED7C-BD8C-9F4A-D3E8C0684705}"/>
              </a:ext>
            </a:extLst>
          </p:cNvPr>
          <p:cNvSpPr/>
          <p:nvPr/>
        </p:nvSpPr>
        <p:spPr>
          <a:xfrm>
            <a:off x="3431865" y="2488820"/>
            <a:ext cx="1504520" cy="113440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Surplus £3m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7ED7E7-8F76-8CE4-7796-2F4350ED8350}"/>
              </a:ext>
            </a:extLst>
          </p:cNvPr>
          <p:cNvSpPr/>
          <p:nvPr/>
        </p:nvSpPr>
        <p:spPr>
          <a:xfrm>
            <a:off x="6496662" y="3429000"/>
            <a:ext cx="4427543" cy="149363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Employers might be more comfortable with higher ongoing contributions if they have confidence overpayments will be returned as an exit credit on cessation.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7AA92F-D7B8-BF08-C577-6DBB2A485FFA}"/>
              </a:ext>
            </a:extLst>
          </p:cNvPr>
          <p:cNvCxnSpPr>
            <a:cxnSpLocks/>
            <a:stCxn id="16" idx="1"/>
            <a:endCxn id="12" idx="3"/>
          </p:cNvCxnSpPr>
          <p:nvPr/>
        </p:nvCxnSpPr>
        <p:spPr>
          <a:xfrm flipH="1" flipV="1">
            <a:off x="4936385" y="3056023"/>
            <a:ext cx="1560277" cy="111979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AC0785-76EC-F1EA-6604-991C3DD40017}"/>
              </a:ext>
            </a:extLst>
          </p:cNvPr>
          <p:cNvSpPr/>
          <p:nvPr/>
        </p:nvSpPr>
        <p:spPr>
          <a:xfrm>
            <a:off x="6496662" y="1868781"/>
            <a:ext cx="4427543" cy="102567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Funds have a discretion to pay exit credits to employers if there is a surplus on eventual cessation.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178308-4B5B-A5ED-98E9-484B7D69D93C}"/>
              </a:ext>
            </a:extLst>
          </p:cNvPr>
          <p:cNvCxnSpPr>
            <a:cxnSpLocks/>
            <a:stCxn id="5" idx="1"/>
            <a:endCxn id="12" idx="3"/>
          </p:cNvCxnSpPr>
          <p:nvPr/>
        </p:nvCxnSpPr>
        <p:spPr>
          <a:xfrm flipH="1">
            <a:off x="4936385" y="2381618"/>
            <a:ext cx="1560277" cy="67440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BA1802-A6E7-021D-852E-71E24B9DF682}"/>
              </a:ext>
            </a:extLst>
          </p:cNvPr>
          <p:cNvSpPr txBox="1"/>
          <p:nvPr/>
        </p:nvSpPr>
        <p:spPr>
          <a:xfrm>
            <a:off x="5716523" y="5394356"/>
            <a:ext cx="167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Will an exit credit be paid?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329B5-E149-0ED0-F177-5BDA012B92F0}"/>
              </a:ext>
            </a:extLst>
          </p:cNvPr>
          <p:cNvSpPr txBox="1"/>
          <p:nvPr/>
        </p:nvSpPr>
        <p:spPr>
          <a:xfrm>
            <a:off x="7747389" y="5394357"/>
            <a:ext cx="194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Will the fund keep some surplus?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04A2F9-E507-3B68-FCDB-2BDDC266C2F8}"/>
              </a:ext>
            </a:extLst>
          </p:cNvPr>
          <p:cNvSpPr txBox="1"/>
          <p:nvPr/>
        </p:nvSpPr>
        <p:spPr>
          <a:xfrm>
            <a:off x="10043317" y="5394357"/>
            <a:ext cx="172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What is the cessation basis?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6EB43B-065F-752A-94B2-4DEE7A3C0FB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554253" y="4922635"/>
            <a:ext cx="506807" cy="47172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9728E2-1F9B-C0CB-B7DD-8F18EB977083}"/>
              </a:ext>
            </a:extLst>
          </p:cNvPr>
          <p:cNvCxnSpPr>
            <a:cxnSpLocks/>
            <a:stCxn id="13" idx="0"/>
            <a:endCxn id="16" idx="2"/>
          </p:cNvCxnSpPr>
          <p:nvPr/>
        </p:nvCxnSpPr>
        <p:spPr>
          <a:xfrm flipH="1" flipV="1">
            <a:off x="8710434" y="4922635"/>
            <a:ext cx="7215" cy="47172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B55BA1-34A2-87C5-52C6-3E75B01FC26B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10544090" y="4931509"/>
            <a:ext cx="361152" cy="46284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2B9ED9-E999-77A3-1FD0-8880D9D0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173822"/>
            <a:ext cx="8871131" cy="699801"/>
          </a:xfrm>
        </p:spPr>
        <p:txBody>
          <a:bodyPr/>
          <a:lstStyle/>
          <a:p>
            <a:r>
              <a:rPr lang="en-GB" sz="3600" dirty="0"/>
              <a:t>Top tip 2: check time horizon and investment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48DF80-623D-01C0-F4EB-F6439BF75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2A098-8A0E-379A-1321-2A943F01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05" y="1829479"/>
            <a:ext cx="6836673" cy="37051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021824-637A-9AFE-7227-C586D598725F}"/>
              </a:ext>
            </a:extLst>
          </p:cNvPr>
          <p:cNvCxnSpPr/>
          <p:nvPr/>
        </p:nvCxnSpPr>
        <p:spPr>
          <a:xfrm flipV="1">
            <a:off x="1159705" y="1773323"/>
            <a:ext cx="0" cy="3761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44B4DF-1661-D8BA-2991-38EB68EEF337}"/>
              </a:ext>
            </a:extLst>
          </p:cNvPr>
          <p:cNvCxnSpPr>
            <a:cxnSpLocks/>
          </p:cNvCxnSpPr>
          <p:nvPr/>
        </p:nvCxnSpPr>
        <p:spPr>
          <a:xfrm>
            <a:off x="1159704" y="5520830"/>
            <a:ext cx="68980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E52299-839D-D8FC-C6B6-7A084A7C0BD3}"/>
              </a:ext>
            </a:extLst>
          </p:cNvPr>
          <p:cNvSpPr txBox="1"/>
          <p:nvPr/>
        </p:nvSpPr>
        <p:spPr>
          <a:xfrm rot="16200000">
            <a:off x="171334" y="2132878"/>
            <a:ext cx="1577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60333-6DA1-60CC-D120-E2984161D7B5}"/>
              </a:ext>
            </a:extLst>
          </p:cNvPr>
          <p:cNvSpPr txBox="1"/>
          <p:nvPr/>
        </p:nvSpPr>
        <p:spPr>
          <a:xfrm>
            <a:off x="5769942" y="5553591"/>
            <a:ext cx="1577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B706DF-BD38-E270-A176-90AD562BC528}"/>
              </a:ext>
            </a:extLst>
          </p:cNvPr>
          <p:cNvSpPr/>
          <p:nvPr/>
        </p:nvSpPr>
        <p:spPr>
          <a:xfrm>
            <a:off x="8780626" y="3826650"/>
            <a:ext cx="2642650" cy="1864511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the time horizon extends and investment risk is retained, the exposure to downside risk increases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586715-929E-48A6-BFAC-0F06F14614E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246448" y="4758906"/>
            <a:ext cx="1534178" cy="26685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CE694F2-26D5-240D-C8CE-B6E6D8541532}"/>
              </a:ext>
            </a:extLst>
          </p:cNvPr>
          <p:cNvSpPr/>
          <p:nvPr/>
        </p:nvSpPr>
        <p:spPr>
          <a:xfrm>
            <a:off x="8318977" y="1829479"/>
            <a:ext cx="3135086" cy="168758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Shortening the time horizon and reducing investment risk could reduce your cash contributions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C5A6CB9-6E8C-0D12-25AE-5836BF1DA3A1}"/>
              </a:ext>
            </a:extLst>
          </p:cNvPr>
          <p:cNvSpPr/>
          <p:nvPr/>
        </p:nvSpPr>
        <p:spPr>
          <a:xfrm>
            <a:off x="776378" y="5929135"/>
            <a:ext cx="10646898" cy="42766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Many funds set contributions to give an x% chance of still being fully funded in y years’ time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B375244-B846-9762-17D3-973C82F74E1D}"/>
              </a:ext>
            </a:extLst>
          </p:cNvPr>
          <p:cNvCxnSpPr>
            <a:cxnSpLocks/>
          </p:cNvCxnSpPr>
          <p:nvPr/>
        </p:nvCxnSpPr>
        <p:spPr>
          <a:xfrm>
            <a:off x="1159704" y="4779455"/>
            <a:ext cx="6898017" cy="0"/>
          </a:xfrm>
          <a:prstGeom prst="straightConnector1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0238D97-1DFC-6F4C-EA12-6F12D621D4B5}"/>
              </a:ext>
            </a:extLst>
          </p:cNvPr>
          <p:cNvSpPr txBox="1"/>
          <p:nvPr/>
        </p:nvSpPr>
        <p:spPr>
          <a:xfrm>
            <a:off x="504694" y="4640955"/>
            <a:ext cx="1577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387626456"/>
      </p:ext>
    </p:extLst>
  </p:cSld>
  <p:clrMapOvr>
    <a:masterClrMapping/>
  </p:clrMapOvr>
</p:sld>
</file>

<file path=ppt/theme/theme1.xml><?xml version="1.0" encoding="utf-8"?>
<a:theme xmlns:a="http://schemas.openxmlformats.org/drawingml/2006/main" name="Spence pallette 2020">
  <a:themeElements>
    <a:clrScheme name="Spence Colour Palette">
      <a:dk1>
        <a:sysClr val="windowText" lastClr="000000"/>
      </a:dk1>
      <a:lt1>
        <a:sysClr val="window" lastClr="FFFFFF"/>
      </a:lt1>
      <a:dk2>
        <a:srgbClr val="F0F0F0"/>
      </a:dk2>
      <a:lt2>
        <a:srgbClr val="9A0050"/>
      </a:lt2>
      <a:accent1>
        <a:srgbClr val="09123A"/>
      </a:accent1>
      <a:accent2>
        <a:srgbClr val="005578"/>
      </a:accent2>
      <a:accent3>
        <a:srgbClr val="687100"/>
      </a:accent3>
      <a:accent4>
        <a:srgbClr val="AAB500"/>
      </a:accent4>
      <a:accent5>
        <a:srgbClr val="8F7F5C"/>
      </a:accent5>
      <a:accent6>
        <a:srgbClr val="B55103"/>
      </a:accent6>
      <a:hlink>
        <a:srgbClr val="09123A"/>
      </a:hlink>
      <a:folHlink>
        <a:srgbClr val="0006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_ Powerpoint Template.potx" id="{7E836D74-4E7E-4327-A4A1-9FFF0D26B4A2}" vid="{F7ED903F-27C5-4023-A896-2DBB4258A5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01429708C2441AAAA302FE73A2A44" ma:contentTypeVersion="18" ma:contentTypeDescription="Create a new document." ma:contentTypeScope="" ma:versionID="905af5ef5583bc20ead9339025d36b79">
  <xsd:schema xmlns:xsd="http://www.w3.org/2001/XMLSchema" xmlns:xs="http://www.w3.org/2001/XMLSchema" xmlns:p="http://schemas.microsoft.com/office/2006/metadata/properties" xmlns:ns2="e440e798-9fcd-4288-8dd5-c56b3ed5ffe9" xmlns:ns3="3ef5c3ee-7251-4c34-99fd-375364f8e494" xmlns:ns4="03e00a58-2388-4089-8ad1-ea1c2fd81d78" targetNamespace="http://schemas.microsoft.com/office/2006/metadata/properties" ma:root="true" ma:fieldsID="569f54d0a1bb5e7fc11cce2a2f0c430d" ns2:_="" ns3:_="" ns4:_="">
    <xsd:import namespace="e440e798-9fcd-4288-8dd5-c56b3ed5ffe9"/>
    <xsd:import namespace="3ef5c3ee-7251-4c34-99fd-375364f8e494"/>
    <xsd:import namespace="03e00a58-2388-4089-8ad1-ea1c2fd81d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0e798-9fcd-4288-8dd5-c56b3ed5ff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5c3ee-7251-4c34-99fd-375364f8e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969da3-07cb-48e2-8d5c-9afaf04268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00a58-2388-4089-8ad1-ea1c2fd81d7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b27880e-9550-402e-a9f1-dea76cda5fb5}" ma:internalName="TaxCatchAll" ma:showField="CatchAllData" ma:web="730e49eb-86e7-46d4-bd7f-200e035ce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f5c3ee-7251-4c34-99fd-375364f8e494">
      <Terms xmlns="http://schemas.microsoft.com/office/infopath/2007/PartnerControls"/>
    </lcf76f155ced4ddcb4097134ff3c332f>
    <TaxCatchAll xmlns="03e00a58-2388-4089-8ad1-ea1c2fd81d78" xsi:nil="true"/>
    <SharedWithUsers xmlns="e440e798-9fcd-4288-8dd5-c56b3ed5ffe9">
      <UserInfo>
        <DisplayName>Rebecca Lavender</DisplayName>
        <AccountId>862</AccountId>
        <AccountType/>
      </UserInfo>
      <UserInfo>
        <DisplayName>Sean Campbell</DisplayName>
        <AccountId>240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3790D62-3898-4ADC-A8EA-7450DD25176E}">
  <ds:schemaRefs>
    <ds:schemaRef ds:uri="03e00a58-2388-4089-8ad1-ea1c2fd81d78"/>
    <ds:schemaRef ds:uri="3ef5c3ee-7251-4c34-99fd-375364f8e494"/>
    <ds:schemaRef ds:uri="e440e798-9fcd-4288-8dd5-c56b3ed5ff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6BABC1-D2C0-4513-B4ED-98FFDEB595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A37B0-7A5A-404C-9D52-10CE161FEE93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3ef5c3ee-7251-4c34-99fd-375364f8e494"/>
    <ds:schemaRef ds:uri="http://schemas.microsoft.com/office/2006/documentManagement/types"/>
    <ds:schemaRef ds:uri="http://schemas.openxmlformats.org/package/2006/metadata/core-properties"/>
    <ds:schemaRef ds:uri="03e00a58-2388-4089-8ad1-ea1c2fd81d78"/>
    <ds:schemaRef ds:uri="e440e798-9fcd-4288-8dd5-c56b3ed5ff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Widescreen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Verdana</vt:lpstr>
      <vt:lpstr>Spence pallette 2020</vt:lpstr>
      <vt:lpstr>Your trusted LGPS experts</vt:lpstr>
      <vt:lpstr>Presenters</vt:lpstr>
      <vt:lpstr>Recap of E&amp;W 2022 valuations</vt:lpstr>
      <vt:lpstr>Market movements since 2022</vt:lpstr>
      <vt:lpstr>Valuation timeline</vt:lpstr>
      <vt:lpstr>31 March 2025 valuation results</vt:lpstr>
      <vt:lpstr>Case study: Spence client</vt:lpstr>
      <vt:lpstr>Top tip 1: understand exit credit policy</vt:lpstr>
      <vt:lpstr>Top tip 2: check time horizon and investment strategy</vt:lpstr>
      <vt:lpstr>Top tip 3: consider exiting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Torres</dc:creator>
  <cp:lastModifiedBy>Rebecca Lavender</cp:lastModifiedBy>
  <cp:revision>5</cp:revision>
  <dcterms:created xsi:type="dcterms:W3CDTF">2020-12-17T14:02:00Z</dcterms:created>
  <dcterms:modified xsi:type="dcterms:W3CDTF">2025-11-11T18:16:50Z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0x010100B6E01429708C2441AAAA302FE73A2A44</vt:lpwstr>
  </property>
  <property fmtid="{D5CDD505-2E9C-101B-9397-08002B2CF9AE}" pid="3" name="MediaServiceImageTags">
    <vt:lpwstr/>
  </property>
</Properties>
</file>